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2" r:id="rId2"/>
    <p:sldId id="303" r:id="rId3"/>
    <p:sldId id="323" r:id="rId4"/>
    <p:sldId id="324" r:id="rId5"/>
    <p:sldId id="32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1E93C0-03D9-1344-9619-B8EE92190B58}">
          <p14:sldIdLst>
            <p14:sldId id="282"/>
            <p14:sldId id="303"/>
            <p14:sldId id="323"/>
            <p14:sldId id="324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1" autoAdjust="0"/>
    <p:restoredTop sz="78354" autoAdjust="0"/>
  </p:normalViewPr>
  <p:slideViewPr>
    <p:cSldViewPr snapToGrid="0" snapToObjects="1">
      <p:cViewPr varScale="1">
        <p:scale>
          <a:sx n="89" d="100"/>
          <a:sy n="89" d="100"/>
        </p:scale>
        <p:origin x="14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6" d="100"/>
          <a:sy n="166" d="100"/>
        </p:scale>
        <p:origin x="6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5C3C6-93A8-1A45-ACFB-8884C77E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7A194-A1E0-F84A-8E1A-273D814E4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7224-6803-A34E-8929-879467BA3D37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BF9A6-5D64-4345-9A8B-C42E171E25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50B8E-1D52-554D-9327-9D16641681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C4529-8557-A94B-8AF1-02A63C020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06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37805-86E6-FA49-A07C-AC34F5A09D52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D7A80-9B6B-BB4D-8DD4-98EC85D5C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7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D7A80-9B6B-BB4D-8DD4-98EC85D5C5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9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D7A80-9B6B-BB4D-8DD4-98EC85D5C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1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D7A80-9B6B-BB4D-8DD4-98EC85D5C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9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D7A80-9B6B-BB4D-8DD4-98EC85D5C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tx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92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4514" y="944679"/>
            <a:ext cx="4226830" cy="4232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8878-0B70-5D44-92FE-DBDD7867E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7563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AFDFCC-C1B4-C84F-BF82-3610B3574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7425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81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D68AF-E693-7E40-8BFD-AA578DB0D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608" y="454172"/>
            <a:ext cx="11317424" cy="59526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3DC028F-AAA9-6047-A457-6AECFABF9D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06781" y="952500"/>
            <a:ext cx="5438775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194767-F43A-454C-8B7C-728A710D8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7288" y="1004888"/>
            <a:ext cx="3984625" cy="58531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8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69E047-4A63-9E48-8C73-0842A613B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0516" y="1858962"/>
            <a:ext cx="4203700" cy="3140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4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7225E-008F-5D47-A03D-C2707AE1C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3064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920A4AF-D039-3F43-A019-02EC95682F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3547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DE25F45-F8A3-6844-84FC-70675A66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8512" y="4043843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E829C-18A8-8641-8915-7ED6C4703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343" y="4060166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1A2D967-593C-7346-BF15-B1AA9A81A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674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6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637" y="654290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1370" y="1028101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1370" y="654290"/>
            <a:ext cx="3657600" cy="23304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0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637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934" y="711799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370" y="959090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9" y="585279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547B1-7644-6B4E-A8D9-0D369953F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D4199-C668-CD42-8A16-B0FEAC578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" t="1549" r="16997" b="5294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E89E7-CDBF-0943-A09D-D1D3A3578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9482-1B11-B048-A8AC-CAF949837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" t="1549" r="16997" b="5294"/>
          <a:stretch/>
        </p:blipFill>
        <p:spPr>
          <a:xfrm>
            <a:off x="0" y="46007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01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A46E6-DEEC-2841-973F-2EFA754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E0290-5896-F84C-8A4A-7C2C0120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62" r:id="rId3"/>
    <p:sldLayoutId id="2147483670" r:id="rId4"/>
    <p:sldLayoutId id="2147483660" r:id="rId5"/>
    <p:sldLayoutId id="2147483672" r:id="rId6"/>
    <p:sldLayoutId id="2147483671" r:id="rId7"/>
    <p:sldLayoutId id="2147483678" r:id="rId8"/>
    <p:sldLayoutId id="2147483679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dirty="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apps.leg.wa.gov/rcw/default.aspx?cite=28B.15.051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93D756-8FC8-DE4A-8104-D93B983FB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WSU Pullman Undergraduate Student Technology Fee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8DF83-AE25-9141-944A-30B1092A6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61268" y="5132041"/>
            <a:ext cx="7289800" cy="773112"/>
          </a:xfrm>
        </p:spPr>
        <p:txBody>
          <a:bodyPr>
            <a:normAutofit/>
          </a:bodyPr>
          <a:lstStyle/>
          <a:p>
            <a:r>
              <a:rPr lang="en-US" sz="2000" dirty="0"/>
              <a:t>Fiscal Year 25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A0343-6D8F-B943-9F4D-69491DBA7E38}"/>
              </a:ext>
            </a:extLst>
          </p:cNvPr>
          <p:cNvSpPr/>
          <p:nvPr/>
        </p:nvSpPr>
        <p:spPr>
          <a:xfrm>
            <a:off x="5623804" y="3131359"/>
            <a:ext cx="944391" cy="46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4B7D4-B605-E942-86FD-4F4DA8E9B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13050" y="1004039"/>
            <a:ext cx="1965900" cy="12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AE19FF-35E9-F84A-839D-F6F77BDABC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9722" r="21544"/>
          <a:stretch/>
        </p:blipFill>
        <p:spPr>
          <a:xfrm>
            <a:off x="-21418" y="0"/>
            <a:ext cx="3984625" cy="685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895BB-47B4-214F-8786-1A665962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197760" y="273747"/>
            <a:ext cx="624356" cy="6196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77772" y="468677"/>
            <a:ext cx="8675274" cy="42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dirty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Times New Roman" panose="02020603050405020304" pitchFamily="18" charset="0"/>
              </a:rPr>
              <a:t>What Does the Fee Fund ?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 txBox="1">
            <a:spLocks/>
          </p:cNvSpPr>
          <p:nvPr/>
        </p:nvSpPr>
        <p:spPr>
          <a:xfrm>
            <a:off x="4263865" y="1265345"/>
            <a:ext cx="7240338" cy="3984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Fee funds specific tech related projects which can be completed in one fiscal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Revenue from this fee shall be used exclusively for technology resources for general student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“Technology Fee” is a fee charged to students to recover, in whole or in part, the costs of providing and maintain services to the students that include, but are not limited to: Access to the internet and world wide web, email, software, and dial-up telephone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Undergraduates pay the fee.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RCW 28B.15.051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Past &amp; Current Project Include:</a:t>
            </a:r>
          </a:p>
          <a:p>
            <a:pPr marL="971550" lvl="1" indent="-285750"/>
            <a:r>
              <a:rPr lang="en-US" sz="1600" dirty="0"/>
              <a:t>Student Printing</a:t>
            </a:r>
          </a:p>
          <a:p>
            <a:pPr marL="971550" lvl="1" indent="-285750"/>
            <a:r>
              <a:rPr lang="en-US" sz="1600" dirty="0"/>
              <a:t>ESports Gaming Lounge in Chinook</a:t>
            </a:r>
          </a:p>
          <a:p>
            <a:pPr marL="971550" lvl="1" indent="-285750"/>
            <a:r>
              <a:rPr lang="en-US" sz="1600" dirty="0"/>
              <a:t>Improvements to </a:t>
            </a:r>
            <a:r>
              <a:rPr lang="en-US" sz="1600" dirty="0" err="1"/>
              <a:t>Wifi</a:t>
            </a:r>
            <a:r>
              <a:rPr lang="en-US" sz="1600" dirty="0"/>
              <a:t> Infrastructure </a:t>
            </a:r>
          </a:p>
          <a:p>
            <a:pPr marL="971550" lvl="1" indent="-285750"/>
            <a:r>
              <a:rPr lang="en-US" sz="1600" dirty="0"/>
              <a:t>Creative Corridor Projects</a:t>
            </a:r>
          </a:p>
          <a:p>
            <a:pPr marL="971550" lvl="1" indent="-285750"/>
            <a:r>
              <a:rPr lang="en-US" sz="1600" dirty="0"/>
              <a:t>The </a:t>
            </a:r>
            <a:r>
              <a:rPr lang="en-US" sz="1600" dirty="0" err="1"/>
              <a:t>Fiz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399" y="4057882"/>
            <a:ext cx="245080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07" y="1727399"/>
            <a:ext cx="7240338" cy="477255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Standard Cover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Project name, cost, organization and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Summary of project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Includes numbers of students project will serve.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How does project support student technology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five (5) priorities for funding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If project does not allow for priorities, please provide scalable options for the committee to consider.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Standard itemization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Can include schematics, student petitions, or other supporting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Proposals that require any structure modifications must include estimate from facilities services in request.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Each group will present their request during the hearings. Each presentation will be 12 minutes.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4208-F096-514A-AE80-B9418C24B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88718"/>
            <a:ext cx="4429852" cy="141558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Request Materials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6FE03-AC47-A648-A1C1-5EAE5A53C30C}"/>
              </a:ext>
            </a:extLst>
          </p:cNvPr>
          <p:cNvSpPr/>
          <p:nvPr/>
        </p:nvSpPr>
        <p:spPr>
          <a:xfrm>
            <a:off x="126307" y="1317682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434" y="0"/>
            <a:ext cx="455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2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D5C43-C479-AB4F-99B2-A23102060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294" y="2176232"/>
            <a:ext cx="7388731" cy="457188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Keep presentations to no more than 5-6 minutes; maximize Q&amp;A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Students must present. Staff/Faculty Reps attend hearings in support of student presenters.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Must include estimate from </a:t>
            </a:r>
            <a:r>
              <a:rPr lang="en-US" sz="2000" dirty="0" err="1">
                <a:solidFill>
                  <a:schemeClr val="bg2"/>
                </a:solidFill>
              </a:rPr>
              <a:t>myfacilties</a:t>
            </a:r>
            <a:r>
              <a:rPr lang="en-US" sz="2000" dirty="0">
                <a:solidFill>
                  <a:schemeClr val="bg2"/>
                </a:solidFill>
              </a:rPr>
              <a:t> for any structural modifications.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Requests must include signature for staff/faculty rep and area finance officer.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Requests must be limited to a single fiscal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Allocation request is two (2) step process:</a:t>
            </a:r>
          </a:p>
          <a:p>
            <a:pPr lvl="1"/>
            <a:r>
              <a:rPr lang="en-US" sz="2000" dirty="0"/>
              <a:t>1. Written proposal (cover sheet + itemized spreadsheet)</a:t>
            </a:r>
          </a:p>
          <a:p>
            <a:pPr lvl="1"/>
            <a:r>
              <a:rPr lang="en-US" sz="2000" dirty="0"/>
              <a:t>2. Presentation to committee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**Groups must complete both steps to be considered for funds.**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9CFAF-6953-BA44-924E-E3FCBBDF4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6097" y="895698"/>
            <a:ext cx="3857562" cy="12076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Notes to Groups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A6635-2AD8-464F-8B5B-BDF524557B55}"/>
              </a:ext>
            </a:extLst>
          </p:cNvPr>
          <p:cNvSpPr/>
          <p:nvPr/>
        </p:nvSpPr>
        <p:spPr>
          <a:xfrm>
            <a:off x="4419294" y="2030551"/>
            <a:ext cx="944391" cy="145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033" r="303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790" y="1858962"/>
            <a:ext cx="1554480" cy="23929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135DB4-6E93-F24E-840A-FF1B0B58FE74}"/>
              </a:ext>
            </a:extLst>
          </p:cNvPr>
          <p:cNvSpPr/>
          <p:nvPr/>
        </p:nvSpPr>
        <p:spPr>
          <a:xfrm>
            <a:off x="-8072" y="-12284"/>
            <a:ext cx="12192000" cy="695983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E5C4BE-B865-084D-AAC5-0CC3F69C6EC1}"/>
              </a:ext>
            </a:extLst>
          </p:cNvPr>
          <p:cNvSpPr txBox="1">
            <a:spLocks/>
          </p:cNvSpPr>
          <p:nvPr/>
        </p:nvSpPr>
        <p:spPr>
          <a:xfrm>
            <a:off x="4819427" y="300862"/>
            <a:ext cx="3325704" cy="81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Timeline </a:t>
            </a:r>
          </a:p>
        </p:txBody>
      </p:sp>
      <p:sp>
        <p:nvSpPr>
          <p:cNvPr id="12" name="OTLSHAPE_TB_00000000000000000000000000000000_ScaleContainer">
            <a:extLst>
              <a:ext uri="{FF2B5EF4-FFF2-40B4-BE49-F238E27FC236}">
                <a16:creationId xmlns:a16="http://schemas.microsoft.com/office/drawing/2014/main" id="{F543DAD7-BB87-4821-8109-AD3866212E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4436" y="3467632"/>
            <a:ext cx="11338560" cy="457200"/>
          </a:xfrm>
          <a:prstGeom prst="snip2DiagRect">
            <a:avLst>
              <a:gd name="adj1" fmla="val 100000"/>
              <a:gd name="adj2" fmla="val 16667"/>
            </a:avLst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4" name="OTLSHAPE_TB_00000000000000000000000000000000_TimescaleInterval1">
            <a:extLst>
              <a:ext uri="{FF2B5EF4-FFF2-40B4-BE49-F238E27FC236}">
                <a16:creationId xmlns:a16="http://schemas.microsoft.com/office/drawing/2014/main" id="{EE67943E-02E0-49BA-B845-612600B90CF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2692" y="3590165"/>
            <a:ext cx="607568" cy="1636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-14" dirty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October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968106" y="1826028"/>
            <a:ext cx="1543199" cy="1925786"/>
            <a:chOff x="1968106" y="1826028"/>
            <a:chExt cx="1543199" cy="1925786"/>
          </a:xfrm>
        </p:grpSpPr>
        <p:sp>
          <p:nvSpPr>
            <p:cNvPr id="15" name="OTLSHAPE_TB_00000000000000000000000000000000_TimescaleInterval1">
              <a:extLst>
                <a:ext uri="{FF2B5EF4-FFF2-40B4-BE49-F238E27FC236}">
                  <a16:creationId xmlns:a16="http://schemas.microsoft.com/office/drawing/2014/main" id="{EE67943E-02E0-49BA-B845-612600B90CF0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968106" y="3588190"/>
              <a:ext cx="607568" cy="16362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spc="-14" dirty="0">
                  <a:solidFill>
                    <a:prstClr val="white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November 3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4498" y="1826028"/>
              <a:ext cx="1256807" cy="1624408"/>
              <a:chOff x="2254498" y="1826028"/>
              <a:chExt cx="1256807" cy="1624408"/>
            </a:xfrm>
          </p:grpSpPr>
          <p:cxnSp>
            <p:nvCxnSpPr>
              <p:cNvPr id="18" name="OTLSHAPE_M_75b031c96044492396c1fd50a5b416cc_Connector1">
                <a:extLst>
                  <a:ext uri="{FF2B5EF4-FFF2-40B4-BE49-F238E27FC236}">
                    <a16:creationId xmlns:a16="http://schemas.microsoft.com/office/drawing/2014/main" id="{49B4365A-C49D-46FC-828A-3D280877EEF4}"/>
                  </a:ext>
                </a:extLst>
              </p:cNvPr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2254498" y="2536037"/>
                <a:ext cx="0" cy="914399"/>
              </a:xfrm>
              <a:prstGeom prst="line">
                <a:avLst/>
              </a:prstGeom>
              <a:ln w="9525" cap="flat" cmpd="sng" algn="ctr">
                <a:solidFill>
                  <a:srgbClr val="1F497E">
                    <a:alpha val="49804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TLSHAPE_M_d76a63376a76421da4423f2b917f4871_Shape">
                <a:extLst>
                  <a:ext uri="{FF2B5EF4-FFF2-40B4-BE49-F238E27FC236}">
                    <a16:creationId xmlns:a16="http://schemas.microsoft.com/office/drawing/2014/main" id="{FA3942FC-060C-4374-933E-C8DAB55BA08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2275576" y="2471978"/>
                <a:ext cx="123825" cy="123825"/>
              </a:xfrm>
              <a:prstGeom prst="flowChartMerg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0" name="OTLSHAPE_M_75b031c96044492396c1fd50a5b416cc_Title">
                <a:extLst>
                  <a:ext uri="{FF2B5EF4-FFF2-40B4-BE49-F238E27FC236}">
                    <a16:creationId xmlns:a16="http://schemas.microsoft.com/office/drawing/2014/main" id="{BF748BA0-90B6-47E7-B992-98FE4B999D50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2470030" y="1826028"/>
                <a:ext cx="1041275" cy="36933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spc="-3" dirty="0">
                    <a:solidFill>
                      <a:prstClr val="black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Deadline for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spc="-3" dirty="0">
                    <a:solidFill>
                      <a:prstClr val="black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 requests</a:t>
                </a:r>
              </a:p>
            </p:txBody>
          </p:sp>
        </p:grpSp>
      </p:grpSp>
      <p:sp>
        <p:nvSpPr>
          <p:cNvPr id="26" name="Octagon 25"/>
          <p:cNvSpPr/>
          <p:nvPr/>
        </p:nvSpPr>
        <p:spPr>
          <a:xfrm>
            <a:off x="10870531" y="3299471"/>
            <a:ext cx="125362" cy="126958"/>
          </a:xfrm>
          <a:prstGeom prst="oc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02875" y="3012337"/>
            <a:ext cx="1371684" cy="372889"/>
            <a:chOff x="602874" y="3012337"/>
            <a:chExt cx="2310499" cy="372889"/>
          </a:xfrm>
        </p:grpSpPr>
        <p:sp>
          <p:nvSpPr>
            <p:cNvPr id="27" name="OTLSHAPE_M_75b031c96044492396c1fd50a5b416cc_Title">
              <a:extLst>
                <a:ext uri="{FF2B5EF4-FFF2-40B4-BE49-F238E27FC236}">
                  <a16:creationId xmlns:a16="http://schemas.microsoft.com/office/drawing/2014/main" id="{BF748BA0-90B6-47E7-B992-98FE4B999D50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908461" y="3061463"/>
              <a:ext cx="2004912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spc="-3" dirty="0">
                  <a:solidFill>
                    <a:prstClr val="black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Initial Meeting </a:t>
              </a:r>
            </a:p>
          </p:txBody>
        </p:sp>
        <p:sp>
          <p:nvSpPr>
            <p:cNvPr id="28" name="Lightning Bolt 27"/>
            <p:cNvSpPr/>
            <p:nvPr/>
          </p:nvSpPr>
          <p:spPr>
            <a:xfrm>
              <a:off x="602874" y="3012337"/>
              <a:ext cx="325290" cy="372889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OTLSHAPE_M_75b031c96044492396c1fd50a5b416cc_Title">
            <a:extLst>
              <a:ext uri="{FF2B5EF4-FFF2-40B4-BE49-F238E27FC236}">
                <a16:creationId xmlns:a16="http://schemas.microsoft.com/office/drawing/2014/main" id="{BF748BA0-90B6-47E7-B992-98FE4B999D5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480421" y="2533890"/>
            <a:ext cx="1745045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-3" dirty="0">
                <a:solidFill>
                  <a:prstClr val="black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Allocation Memo sent to Board of Regents via Chancellor and President for final approval. </a:t>
            </a:r>
          </a:p>
        </p:txBody>
      </p:sp>
      <p:sp>
        <p:nvSpPr>
          <p:cNvPr id="36" name="OTLSHAPE_TB_00000000000000000000000000000000_TimescaleInterval1">
            <a:extLst>
              <a:ext uri="{FF2B5EF4-FFF2-40B4-BE49-F238E27FC236}">
                <a16:creationId xmlns:a16="http://schemas.microsoft.com/office/drawing/2014/main" id="{EE67943E-02E0-49BA-B845-612600B90C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578656" y="3563530"/>
            <a:ext cx="583750" cy="13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-14" dirty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February 5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416454" y="2864626"/>
            <a:ext cx="1818877" cy="608497"/>
            <a:chOff x="8416454" y="2864626"/>
            <a:chExt cx="1818877" cy="608497"/>
          </a:xfrm>
        </p:grpSpPr>
        <p:sp>
          <p:nvSpPr>
            <p:cNvPr id="34" name="OTLSHAPE_M_75b031c96044492396c1fd50a5b416cc_Title">
              <a:extLst>
                <a:ext uri="{FF2B5EF4-FFF2-40B4-BE49-F238E27FC236}">
                  <a16:creationId xmlns:a16="http://schemas.microsoft.com/office/drawing/2014/main" id="{BF748BA0-90B6-47E7-B992-98FE4B999D50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8594823" y="2864626"/>
              <a:ext cx="1640508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spc="-3" dirty="0">
                  <a:solidFill>
                    <a:prstClr val="black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Allocation Memo sent to WSU Pullman Chancellor 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416454" y="2934610"/>
              <a:ext cx="144903" cy="538513"/>
              <a:chOff x="1707516" y="4698406"/>
              <a:chExt cx="144903" cy="538513"/>
            </a:xfrm>
          </p:grpSpPr>
          <p:cxnSp>
            <p:nvCxnSpPr>
              <p:cNvPr id="40" name="OTLSHAPE_M_75b031c96044492396c1fd50a5b416cc_Connector1">
                <a:extLst>
                  <a:ext uri="{FF2B5EF4-FFF2-40B4-BE49-F238E27FC236}">
                    <a16:creationId xmlns:a16="http://schemas.microsoft.com/office/drawing/2014/main" id="{49B4365A-C49D-46FC-828A-3D280877EEF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1707516" y="4762465"/>
                <a:ext cx="0" cy="474454"/>
              </a:xfrm>
              <a:prstGeom prst="line">
                <a:avLst/>
              </a:prstGeom>
              <a:ln w="9525" cap="flat" cmpd="sng" algn="ctr">
                <a:solidFill>
                  <a:srgbClr val="1F497E">
                    <a:alpha val="49804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TLSHAPE_M_d76a63376a76421da4423f2b917f4871_Shape">
                <a:extLst>
                  <a:ext uri="{FF2B5EF4-FFF2-40B4-BE49-F238E27FC236}">
                    <a16:creationId xmlns:a16="http://schemas.microsoft.com/office/drawing/2014/main" id="{FA3942FC-060C-4374-933E-C8DAB55BA082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 rot="16200000">
                <a:off x="1728594" y="4698406"/>
                <a:ext cx="123825" cy="123825"/>
              </a:xfrm>
              <a:prstGeom prst="flowChartMerg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644165" y="2394106"/>
            <a:ext cx="1841353" cy="1107460"/>
            <a:chOff x="8055645" y="2394106"/>
            <a:chExt cx="1841353" cy="1107460"/>
          </a:xfrm>
        </p:grpSpPr>
        <p:sp>
          <p:nvSpPr>
            <p:cNvPr id="33" name="OTLSHAPE_M_75b031c96044492396c1fd50a5b416cc_Title">
              <a:extLst>
                <a:ext uri="{FF2B5EF4-FFF2-40B4-BE49-F238E27FC236}">
                  <a16:creationId xmlns:a16="http://schemas.microsoft.com/office/drawing/2014/main" id="{BF748BA0-90B6-47E7-B992-98FE4B999D50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8256490" y="2394106"/>
              <a:ext cx="1640508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spc="-3" dirty="0">
                  <a:solidFill>
                    <a:prstClr val="black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Allocation Decisions sent to ASWSU for approval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055645" y="2523108"/>
              <a:ext cx="144903" cy="978458"/>
              <a:chOff x="1707516" y="4698406"/>
              <a:chExt cx="144903" cy="978458"/>
            </a:xfrm>
          </p:grpSpPr>
          <p:cxnSp>
            <p:nvCxnSpPr>
              <p:cNvPr id="43" name="OTLSHAPE_M_75b031c96044492396c1fd50a5b416cc_Connector1">
                <a:extLst>
                  <a:ext uri="{FF2B5EF4-FFF2-40B4-BE49-F238E27FC236}">
                    <a16:creationId xmlns:a16="http://schemas.microsoft.com/office/drawing/2014/main" id="{49B4365A-C49D-46FC-828A-3D280877EEF4}"/>
                  </a:ext>
                </a:extLst>
              </p:cNvPr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1707516" y="4762465"/>
                <a:ext cx="0" cy="914399"/>
              </a:xfrm>
              <a:prstGeom prst="line">
                <a:avLst/>
              </a:prstGeom>
              <a:ln w="9525" cap="flat" cmpd="sng" algn="ctr">
                <a:solidFill>
                  <a:srgbClr val="1F497E">
                    <a:alpha val="49804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TLSHAPE_M_d76a63376a76421da4423f2b917f4871_Shape">
                <a:extLst>
                  <a:ext uri="{FF2B5EF4-FFF2-40B4-BE49-F238E27FC236}">
                    <a16:creationId xmlns:a16="http://schemas.microsoft.com/office/drawing/2014/main" id="{FA3942FC-060C-4374-933E-C8DAB55BA08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6200000">
                <a:off x="1728594" y="4698406"/>
                <a:ext cx="123825" cy="123825"/>
              </a:xfrm>
              <a:prstGeom prst="flowChartMerg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931332" y="2418527"/>
            <a:ext cx="982437" cy="1080977"/>
            <a:chOff x="6845953" y="2493094"/>
            <a:chExt cx="1805567" cy="980029"/>
          </a:xfrm>
        </p:grpSpPr>
        <p:sp>
          <p:nvSpPr>
            <p:cNvPr id="32" name="OTLSHAPE_M_75b031c96044492396c1fd50a5b416cc_Title">
              <a:extLst>
                <a:ext uri="{FF2B5EF4-FFF2-40B4-BE49-F238E27FC236}">
                  <a16:creationId xmlns:a16="http://schemas.microsoft.com/office/drawing/2014/main" id="{BF748BA0-90B6-47E7-B992-98FE4B999D5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011012" y="2493094"/>
              <a:ext cx="1640508" cy="1674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spc="-3" dirty="0">
                  <a:solidFill>
                    <a:prstClr val="black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Hearings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845953" y="2494665"/>
              <a:ext cx="144903" cy="978458"/>
              <a:chOff x="1707516" y="4698406"/>
              <a:chExt cx="144903" cy="978458"/>
            </a:xfrm>
          </p:grpSpPr>
          <p:cxnSp>
            <p:nvCxnSpPr>
              <p:cNvPr id="46" name="OTLSHAPE_M_75b031c96044492396c1fd50a5b416cc_Connector1">
                <a:extLst>
                  <a:ext uri="{FF2B5EF4-FFF2-40B4-BE49-F238E27FC236}">
                    <a16:creationId xmlns:a16="http://schemas.microsoft.com/office/drawing/2014/main" id="{49B4365A-C49D-46FC-828A-3D280877EEF4}"/>
                  </a:ext>
                </a:extLst>
              </p:cNvPr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707516" y="4762465"/>
                <a:ext cx="0" cy="914399"/>
              </a:xfrm>
              <a:prstGeom prst="line">
                <a:avLst/>
              </a:prstGeom>
              <a:ln w="9525" cap="flat" cmpd="sng" algn="ctr">
                <a:solidFill>
                  <a:srgbClr val="1F497E">
                    <a:alpha val="49804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TLSHAPE_M_d76a63376a76421da4423f2b917f4871_Shape">
                <a:extLst>
                  <a:ext uri="{FF2B5EF4-FFF2-40B4-BE49-F238E27FC236}">
                    <a16:creationId xmlns:a16="http://schemas.microsoft.com/office/drawing/2014/main" id="{FA3942FC-060C-4374-933E-C8DAB55BA08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1728594" y="4698406"/>
                <a:ext cx="123825" cy="123825"/>
              </a:xfrm>
              <a:prstGeom prst="flowChartMerg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364634" y="2300005"/>
            <a:ext cx="1155075" cy="1396405"/>
            <a:chOff x="5059297" y="2286205"/>
            <a:chExt cx="1155075" cy="1396405"/>
          </a:xfrm>
        </p:grpSpPr>
        <p:sp>
          <p:nvSpPr>
            <p:cNvPr id="29" name="OTLSHAPE_TB_00000000000000000000000000000000_TimescaleInterval1">
              <a:extLst>
                <a:ext uri="{FF2B5EF4-FFF2-40B4-BE49-F238E27FC236}">
                  <a16:creationId xmlns:a16="http://schemas.microsoft.com/office/drawing/2014/main" id="{EE67943E-02E0-49BA-B845-612600B90CF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059297" y="3581799"/>
              <a:ext cx="727732" cy="10081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spc="-14" dirty="0">
                  <a:solidFill>
                    <a:prstClr val="white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November 6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292670" y="2286205"/>
              <a:ext cx="921702" cy="1215360"/>
              <a:chOff x="5692721" y="2292996"/>
              <a:chExt cx="1805565" cy="1169787"/>
            </a:xfrm>
          </p:grpSpPr>
          <p:sp>
            <p:nvSpPr>
              <p:cNvPr id="31" name="OTLSHAPE_M_75b031c96044492396c1fd50a5b416cc_Title">
                <a:extLst>
                  <a:ext uri="{FF2B5EF4-FFF2-40B4-BE49-F238E27FC236}">
                    <a16:creationId xmlns:a16="http://schemas.microsoft.com/office/drawing/2014/main" id="{BF748BA0-90B6-47E7-B992-98FE4B999D50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857778" y="2292996"/>
                <a:ext cx="1640508" cy="53322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spc="-3" dirty="0">
                    <a:solidFill>
                      <a:prstClr val="black"/>
                    </a:solidFill>
                    <a:latin typeface="Corbel" panose="020B0503020204020204" pitchFamily="34" charset="0"/>
                    <a:cs typeface="Times New Roman" panose="02020603050405020304" pitchFamily="18" charset="0"/>
                  </a:rPr>
                  <a:t>Budget / Request Review </a:t>
                </a: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5692721" y="2484324"/>
                <a:ext cx="144901" cy="978459"/>
                <a:chOff x="1707518" y="4698406"/>
                <a:chExt cx="144901" cy="978459"/>
              </a:xfrm>
            </p:grpSpPr>
            <p:cxnSp>
              <p:nvCxnSpPr>
                <p:cNvPr id="49" name="OTLSHAPE_M_75b031c96044492396c1fd50a5b416cc_Connector1">
                  <a:extLst>
                    <a:ext uri="{FF2B5EF4-FFF2-40B4-BE49-F238E27FC236}">
                      <a16:creationId xmlns:a16="http://schemas.microsoft.com/office/drawing/2014/main" id="{49B4365A-C49D-46FC-828A-3D280877EEF4}"/>
                    </a:ext>
                  </a:extLst>
                </p:cNvPr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1707518" y="4762466"/>
                  <a:ext cx="0" cy="914399"/>
                </a:xfrm>
                <a:prstGeom prst="line">
                  <a:avLst/>
                </a:prstGeom>
                <a:ln w="9525" cap="flat" cmpd="sng" algn="ctr">
                  <a:solidFill>
                    <a:srgbClr val="1F497E">
                      <a:alpha val="49804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TLSHAPE_M_d76a63376a76421da4423f2b917f4871_Shape">
                  <a:extLst>
                    <a:ext uri="{FF2B5EF4-FFF2-40B4-BE49-F238E27FC236}">
                      <a16:creationId xmlns:a16="http://schemas.microsoft.com/office/drawing/2014/main" id="{FA3942FC-060C-4374-933E-C8DAB55BA082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 rot="16200000">
                  <a:off x="1728594" y="4698406"/>
                  <a:ext cx="123825" cy="123825"/>
                </a:xfrm>
                <a:prstGeom prst="flowChartMerge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h="12700"/>
                </a:sp3d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dirty="0">
                    <a:solidFill>
                      <a:prstClr val="white"/>
                    </a:solidFill>
                    <a:latin typeface="Corbel" panose="020B0503020204020204" pitchFamily="34" charset="0"/>
                  </a:endParaRPr>
                </a:p>
              </p:txBody>
            </p:sp>
          </p:grpSp>
        </p:grpSp>
      </p:grpSp>
      <p:sp>
        <p:nvSpPr>
          <p:cNvPr id="5" name="5-Point Star 4"/>
          <p:cNvSpPr/>
          <p:nvPr/>
        </p:nvSpPr>
        <p:spPr>
          <a:xfrm>
            <a:off x="1828184" y="1819528"/>
            <a:ext cx="937260" cy="10056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TLSHAPE_TB_00000000000000000000000000000000_TimescaleInterval1">
            <a:extLst>
              <a:ext uri="{FF2B5EF4-FFF2-40B4-BE49-F238E27FC236}">
                <a16:creationId xmlns:a16="http://schemas.microsoft.com/office/drawing/2014/main" id="{4FD34439-3688-4A4F-81E5-93438048862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19427" y="3579908"/>
            <a:ext cx="1178951" cy="13216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-14" dirty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November 6-7 (13, if necessary)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55EAF7-009F-D39E-DE4E-ACCE919E180E}"/>
              </a:ext>
            </a:extLst>
          </p:cNvPr>
          <p:cNvGrpSpPr/>
          <p:nvPr/>
        </p:nvGrpSpPr>
        <p:grpSpPr>
          <a:xfrm>
            <a:off x="6495757" y="2365212"/>
            <a:ext cx="1003147" cy="1124665"/>
            <a:chOff x="6845953" y="2453486"/>
            <a:chExt cx="1843628" cy="1019637"/>
          </a:xfrm>
        </p:grpSpPr>
        <p:sp>
          <p:nvSpPr>
            <p:cNvPr id="9" name="OTLSHAPE_M_75b031c96044492396c1fd50a5b416cc_Title">
              <a:extLst>
                <a:ext uri="{FF2B5EF4-FFF2-40B4-BE49-F238E27FC236}">
                  <a16:creationId xmlns:a16="http://schemas.microsoft.com/office/drawing/2014/main" id="{152BA7FF-A43B-4384-4972-3EE1B117480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049073" y="2453486"/>
              <a:ext cx="1640508" cy="16742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spc="-3" dirty="0">
                  <a:solidFill>
                    <a:prstClr val="black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Deliberations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173779-567B-2E70-7177-7BA23F86EC44}"/>
                </a:ext>
              </a:extLst>
            </p:cNvPr>
            <p:cNvGrpSpPr/>
            <p:nvPr/>
          </p:nvGrpSpPr>
          <p:grpSpPr>
            <a:xfrm>
              <a:off x="6845953" y="2494665"/>
              <a:ext cx="144903" cy="978458"/>
              <a:chOff x="1707516" y="4698406"/>
              <a:chExt cx="144903" cy="978458"/>
            </a:xfrm>
          </p:grpSpPr>
          <p:cxnSp>
            <p:nvCxnSpPr>
              <p:cNvPr id="11" name="OTLSHAPE_M_75b031c96044492396c1fd50a5b416cc_Connector1">
                <a:extLst>
                  <a:ext uri="{FF2B5EF4-FFF2-40B4-BE49-F238E27FC236}">
                    <a16:creationId xmlns:a16="http://schemas.microsoft.com/office/drawing/2014/main" id="{C96DB015-EC5D-9891-3CB6-0927C4A7FF95}"/>
                  </a:ext>
                </a:extLst>
              </p:cNvPr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1707516" y="4762465"/>
                <a:ext cx="0" cy="914399"/>
              </a:xfrm>
              <a:prstGeom prst="line">
                <a:avLst/>
              </a:prstGeom>
              <a:ln w="9525" cap="flat" cmpd="sng" algn="ctr">
                <a:solidFill>
                  <a:srgbClr val="1F497E">
                    <a:alpha val="49804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TLSHAPE_M_d76a63376a76421da4423f2b917f4871_Shape">
                <a:extLst>
                  <a:ext uri="{FF2B5EF4-FFF2-40B4-BE49-F238E27FC236}">
                    <a16:creationId xmlns:a16="http://schemas.microsoft.com/office/drawing/2014/main" id="{28EFDBD1-8FE5-2801-5BC8-68DD2E00403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1728594" y="4698406"/>
                <a:ext cx="123825" cy="123825"/>
              </a:xfrm>
              <a:prstGeom prst="flowChartMerg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prstClr val="white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57" name="OTLSHAPE_TB_00000000000000000000000000000000_TimescaleInterval1">
            <a:extLst>
              <a:ext uri="{FF2B5EF4-FFF2-40B4-BE49-F238E27FC236}">
                <a16:creationId xmlns:a16="http://schemas.microsoft.com/office/drawing/2014/main" id="{9A1F2E3E-718C-8E78-44F4-CC39BA07F14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57675" y="3569575"/>
            <a:ext cx="607568" cy="1636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-14" dirty="0">
                <a:solidFill>
                  <a:prstClr val="white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November 13  (14, if necessary) </a:t>
            </a:r>
          </a:p>
        </p:txBody>
      </p:sp>
    </p:spTree>
    <p:extLst>
      <p:ext uri="{BB962C8B-B14F-4D97-AF65-F5344CB8AC3E}">
        <p14:creationId xmlns:p14="http://schemas.microsoft.com/office/powerpoint/2010/main" val="1556033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QUICKPOSITION" val="Bottom"/>
  <p:tag name="OTLTIMEBANDSHAPETYPE" val="ModernTimeband"/>
  <p:tag name="OTLTIMEBANDTHREEDEFFECTS" val="Gel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20"/>
  <p:tag name="OTLTIMEBANDSHAPEPADDINGTOP" val="5"/>
  <p:tag name="OTLTIMEBANDFYSTARTMONTH" val="January"/>
  <p:tag name="OTLTIMEBANDSHOWFYLABEL" val="True"/>
  <p:tag name="OTLTIMEBANDUSESTARTINGOFTHEYEARFORFYNUMBERING" val="True"/>
  <p:tag name="OTLTIMEBANDSCALETYPE" val="Months"/>
  <p:tag name="OTLTIMEBANDSCALEFORMAT" val="MMM"/>
  <p:tag name="OTLTIMEBANDENDDATE" val="2021-09-30T23:59:00.0000000"/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udget Hearing Templates Due "/>
  <p:tag name="OTLDATE" val="2021-07-15T23:59:00.0000000"/>
  <p:tag name="OTLPOSITIONONTASK" val="None"/>
  <p:tag name="OTLRELATEDTASKID" val="00000000-0000-0000-0000-000000000000"/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udget Hearing Templates Due "/>
  <p:tag name="OTLDATE" val="2021-07-15T23:59:00.0000000"/>
  <p:tag name="OTLPOSITIONONTASK" val="None"/>
  <p:tag name="OTLRELATEDTASKID" val="00000000-0000-0000-0000-000000000000"/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udget Hearing Templates Due "/>
  <p:tag name="OTLDATE" val="2021-07-15T23:59:00.0000000"/>
  <p:tag name="OTLPOSITIONONTASK" val="None"/>
  <p:tag name="OTLRELATEDTASKID" val="00000000-0000-0000-0000-000000000000"/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udget Hearing Templates Due "/>
  <p:tag name="OTLDATE" val="2021-07-15T23:59:00.0000000"/>
  <p:tag name="OTLPOSITIONONTASK" val="None"/>
  <p:tag name="OTLRELATEDTASKID" val="00000000-0000-0000-0000-000000000000"/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udget Hearing Templates Due "/>
  <p:tag name="OTLDATE" val="2021-07-15T23:59:00.0000000"/>
  <p:tag name="OTLPOSITIONONTASK" val="None"/>
  <p:tag name="OTLRELATEDTASKID" val="00000000-0000-0000-0000-000000000000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udget Hearing Templates Due "/>
  <p:tag name="OTLDATE" val="2021-07-15T23:59:00.0000000"/>
  <p:tag name="OTLPOSITIONONTASK" val="None"/>
  <p:tag name="OTLRELATEDTASKID" val="00000000-0000-0000-0000-000000000000"/>
  <p:tag name="OTLMARKERSHAPE" val="OTL"/>
</p:tagLst>
</file>

<file path=ppt/theme/theme1.xml><?xml version="1.0" encoding="utf-8"?>
<a:theme xmlns:a="http://schemas.openxmlformats.org/drawingml/2006/main" name="Office Theme">
  <a:themeElements>
    <a:clrScheme name="WSU Powerpoint">
      <a:dk1>
        <a:srgbClr val="919191"/>
      </a:dk1>
      <a:lt1>
        <a:srgbClr val="FFFFFF"/>
      </a:lt1>
      <a:dk2>
        <a:srgbClr val="EAEAEA"/>
      </a:dk2>
      <a:lt2>
        <a:srgbClr val="424242"/>
      </a:lt2>
      <a:accent1>
        <a:srgbClr val="C93446"/>
      </a:accent1>
      <a:accent2>
        <a:srgbClr val="FEFFFF"/>
      </a:accent2>
      <a:accent3>
        <a:srgbClr val="A4283F"/>
      </a:accent3>
      <a:accent4>
        <a:srgbClr val="515151"/>
      </a:accent4>
      <a:accent5>
        <a:srgbClr val="D5D5D5"/>
      </a:accent5>
      <a:accent6>
        <a:srgbClr val="FEFFFF"/>
      </a:accent6>
      <a:hlink>
        <a:srgbClr val="929292"/>
      </a:hlink>
      <a:folHlink>
        <a:srgbClr val="4242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415</Words>
  <Application>Microsoft Office PowerPoint</Application>
  <PresentationFormat>Widescreen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Annie</dc:creator>
  <cp:lastModifiedBy>Green, Emily Wayne</cp:lastModifiedBy>
  <cp:revision>111</cp:revision>
  <dcterms:created xsi:type="dcterms:W3CDTF">2021-09-08T21:39:40Z</dcterms:created>
  <dcterms:modified xsi:type="dcterms:W3CDTF">2023-10-23T16:05:41Z</dcterms:modified>
</cp:coreProperties>
</file>